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757" r:id="rId1"/>
  </p:sldMasterIdLst>
  <p:sldIdLst>
    <p:sldId id="266" r:id="rId2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0EDEC"/>
    <a:srgbClr val="00FB92"/>
    <a:srgbClr val="FFFFB3"/>
    <a:srgbClr val="D4F6F0"/>
    <a:srgbClr val="1EAD0B"/>
    <a:srgbClr val="FFDFF7"/>
    <a:srgbClr val="FF40FF"/>
    <a:srgbClr val="D6D6D6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9"/>
    <p:restoredTop sz="94703"/>
  </p:normalViewPr>
  <p:slideViewPr>
    <p:cSldViewPr snapToGrid="0" snapToObjects="1">
      <p:cViewPr varScale="1">
        <p:scale>
          <a:sx n="113" d="100"/>
          <a:sy n="113" d="100"/>
        </p:scale>
        <p:origin x="3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44960" y="1749795"/>
            <a:ext cx="5669756" cy="3722335"/>
          </a:xfrm>
        </p:spPr>
        <p:txBody>
          <a:bodyPr anchor="b"/>
          <a:lstStyle>
            <a:lvl1pPr algn="ctr">
              <a:defRPr sz="372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488"/>
            </a:lvl1pPr>
            <a:lvl2pPr marL="283510" indent="0" algn="ctr">
              <a:buNone/>
              <a:defRPr sz="1240"/>
            </a:lvl2pPr>
            <a:lvl3pPr marL="567019" indent="0" algn="ctr">
              <a:buNone/>
              <a:defRPr sz="1116"/>
            </a:lvl3pPr>
            <a:lvl4pPr marL="850529" indent="0" algn="ctr">
              <a:buNone/>
              <a:defRPr sz="992"/>
            </a:lvl4pPr>
            <a:lvl5pPr marL="1134039" indent="0" algn="ctr">
              <a:buNone/>
              <a:defRPr sz="992"/>
            </a:lvl5pPr>
            <a:lvl6pPr marL="1417549" indent="0" algn="ctr">
              <a:buNone/>
              <a:defRPr sz="992"/>
            </a:lvl6pPr>
            <a:lvl7pPr marL="1701058" indent="0" algn="ctr">
              <a:buNone/>
              <a:defRPr sz="992"/>
            </a:lvl7pPr>
            <a:lvl8pPr marL="1984568" indent="0" algn="ctr">
              <a:buNone/>
              <a:defRPr sz="992"/>
            </a:lvl8pPr>
            <a:lvl9pPr marL="2268078" indent="0" algn="ctr">
              <a:buNone/>
              <a:defRPr sz="992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892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34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409892" y="569240"/>
            <a:ext cx="1630055" cy="9060817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801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23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5790" y="2665530"/>
            <a:ext cx="6520220" cy="4447496"/>
          </a:xfrm>
        </p:spPr>
        <p:txBody>
          <a:bodyPr anchor="b"/>
          <a:lstStyle>
            <a:lvl1pPr>
              <a:defRPr sz="372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5790" y="7155102"/>
            <a:ext cx="6520220" cy="2338833"/>
          </a:xfrm>
        </p:spPr>
        <p:txBody>
          <a:bodyPr/>
          <a:lstStyle>
            <a:lvl1pPr marL="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1pPr>
            <a:lvl2pPr marL="283510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2pPr>
            <a:lvl3pPr marL="567019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3pPr>
            <a:lvl4pPr marL="85052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13403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41754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70105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198456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26807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71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416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0712" y="569241"/>
            <a:ext cx="6520220" cy="206659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20712" y="2620980"/>
            <a:ext cx="3198097" cy="128450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510" indent="0">
              <a:buNone/>
              <a:defRPr sz="1240" b="1"/>
            </a:lvl2pPr>
            <a:lvl3pPr marL="567019" indent="0">
              <a:buNone/>
              <a:defRPr sz="1116" b="1"/>
            </a:lvl3pPr>
            <a:lvl4pPr marL="850529" indent="0">
              <a:buNone/>
              <a:defRPr sz="992" b="1"/>
            </a:lvl4pPr>
            <a:lvl5pPr marL="1134039" indent="0">
              <a:buNone/>
              <a:defRPr sz="992" b="1"/>
            </a:lvl5pPr>
            <a:lvl6pPr marL="1417549" indent="0">
              <a:buNone/>
              <a:defRPr sz="992" b="1"/>
            </a:lvl6pPr>
            <a:lvl7pPr marL="1701058" indent="0">
              <a:buNone/>
              <a:defRPr sz="992" b="1"/>
            </a:lvl7pPr>
            <a:lvl8pPr marL="1984568" indent="0">
              <a:buNone/>
              <a:defRPr sz="992" b="1"/>
            </a:lvl8pPr>
            <a:lvl9pPr marL="2268078" indent="0">
              <a:buNone/>
              <a:defRPr sz="992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0712" y="3905482"/>
            <a:ext cx="3198097" cy="57443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27085" y="2620980"/>
            <a:ext cx="3213847" cy="128450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510" indent="0">
              <a:buNone/>
              <a:defRPr sz="1240" b="1"/>
            </a:lvl2pPr>
            <a:lvl3pPr marL="567019" indent="0">
              <a:buNone/>
              <a:defRPr sz="1116" b="1"/>
            </a:lvl3pPr>
            <a:lvl4pPr marL="850529" indent="0">
              <a:buNone/>
              <a:defRPr sz="992" b="1"/>
            </a:lvl4pPr>
            <a:lvl5pPr marL="1134039" indent="0">
              <a:buNone/>
              <a:defRPr sz="992" b="1"/>
            </a:lvl5pPr>
            <a:lvl6pPr marL="1417549" indent="0">
              <a:buNone/>
              <a:defRPr sz="992" b="1"/>
            </a:lvl6pPr>
            <a:lvl7pPr marL="1701058" indent="0">
              <a:buNone/>
              <a:defRPr sz="992" b="1"/>
            </a:lvl7pPr>
            <a:lvl8pPr marL="1984568" indent="0">
              <a:buNone/>
              <a:defRPr sz="992" b="1"/>
            </a:lvl8pPr>
            <a:lvl9pPr marL="2268078" indent="0">
              <a:buNone/>
              <a:defRPr sz="992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27085" y="3905482"/>
            <a:ext cx="3213847" cy="57443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9752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030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40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198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3847" y="1539424"/>
            <a:ext cx="3827085" cy="7598117"/>
          </a:xfrm>
        </p:spPr>
        <p:txBody>
          <a:bodyPr/>
          <a:lstStyle>
            <a:lvl1pPr>
              <a:defRPr sz="1984"/>
            </a:lvl1pPr>
            <a:lvl2pPr>
              <a:defRPr sz="1736"/>
            </a:lvl2pPr>
            <a:lvl3pPr>
              <a:defRPr sz="1488"/>
            </a:lvl3pPr>
            <a:lvl4pPr>
              <a:defRPr sz="1240"/>
            </a:lvl4pPr>
            <a:lvl5pPr>
              <a:defRPr sz="1240"/>
            </a:lvl5pPr>
            <a:lvl6pPr>
              <a:defRPr sz="1240"/>
            </a:lvl6pPr>
            <a:lvl7pPr>
              <a:defRPr sz="1240"/>
            </a:lvl7pPr>
            <a:lvl8pPr>
              <a:defRPr sz="1240"/>
            </a:lvl8pPr>
            <a:lvl9pPr>
              <a:defRPr sz="124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992"/>
            </a:lvl1pPr>
            <a:lvl2pPr marL="283510" indent="0">
              <a:buNone/>
              <a:defRPr sz="868"/>
            </a:lvl2pPr>
            <a:lvl3pPr marL="567019" indent="0">
              <a:buNone/>
              <a:defRPr sz="744"/>
            </a:lvl3pPr>
            <a:lvl4pPr marL="850529" indent="0">
              <a:buNone/>
              <a:defRPr sz="620"/>
            </a:lvl4pPr>
            <a:lvl5pPr marL="1134039" indent="0">
              <a:buNone/>
              <a:defRPr sz="620"/>
            </a:lvl5pPr>
            <a:lvl6pPr marL="1417549" indent="0">
              <a:buNone/>
              <a:defRPr sz="620"/>
            </a:lvl6pPr>
            <a:lvl7pPr marL="1701058" indent="0">
              <a:buNone/>
              <a:defRPr sz="620"/>
            </a:lvl7pPr>
            <a:lvl8pPr marL="1984568" indent="0">
              <a:buNone/>
              <a:defRPr sz="620"/>
            </a:lvl8pPr>
            <a:lvl9pPr marL="2268078" indent="0">
              <a:buNone/>
              <a:defRPr sz="62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5630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198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213847" y="1539424"/>
            <a:ext cx="3827085" cy="7598117"/>
          </a:xfrm>
        </p:spPr>
        <p:txBody>
          <a:bodyPr/>
          <a:lstStyle>
            <a:lvl1pPr marL="0" indent="0">
              <a:buNone/>
              <a:defRPr sz="1984"/>
            </a:lvl1pPr>
            <a:lvl2pPr marL="283510" indent="0">
              <a:buNone/>
              <a:defRPr sz="1736"/>
            </a:lvl2pPr>
            <a:lvl3pPr marL="567019" indent="0">
              <a:buNone/>
              <a:defRPr sz="1488"/>
            </a:lvl3pPr>
            <a:lvl4pPr marL="850529" indent="0">
              <a:buNone/>
              <a:defRPr sz="1240"/>
            </a:lvl4pPr>
            <a:lvl5pPr marL="1134039" indent="0">
              <a:buNone/>
              <a:defRPr sz="1240"/>
            </a:lvl5pPr>
            <a:lvl6pPr marL="1417549" indent="0">
              <a:buNone/>
              <a:defRPr sz="1240"/>
            </a:lvl6pPr>
            <a:lvl7pPr marL="1701058" indent="0">
              <a:buNone/>
              <a:defRPr sz="1240"/>
            </a:lvl7pPr>
            <a:lvl8pPr marL="1984568" indent="0">
              <a:buNone/>
              <a:defRPr sz="1240"/>
            </a:lvl8pPr>
            <a:lvl9pPr marL="2268078" indent="0">
              <a:buNone/>
              <a:defRPr sz="124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992"/>
            </a:lvl1pPr>
            <a:lvl2pPr marL="283510" indent="0">
              <a:buNone/>
              <a:defRPr sz="868"/>
            </a:lvl2pPr>
            <a:lvl3pPr marL="567019" indent="0">
              <a:buNone/>
              <a:defRPr sz="744"/>
            </a:lvl3pPr>
            <a:lvl4pPr marL="850529" indent="0">
              <a:buNone/>
              <a:defRPr sz="620"/>
            </a:lvl4pPr>
            <a:lvl5pPr marL="1134039" indent="0">
              <a:buNone/>
              <a:defRPr sz="620"/>
            </a:lvl5pPr>
            <a:lvl6pPr marL="1417549" indent="0">
              <a:buNone/>
              <a:defRPr sz="620"/>
            </a:lvl6pPr>
            <a:lvl7pPr marL="1701058" indent="0">
              <a:buNone/>
              <a:defRPr sz="620"/>
            </a:lvl7pPr>
            <a:lvl8pPr marL="1984568" indent="0">
              <a:buNone/>
              <a:defRPr sz="620"/>
            </a:lvl8pPr>
            <a:lvl9pPr marL="2268078" indent="0">
              <a:buNone/>
              <a:defRPr sz="62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320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19728" y="569241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19728" y="9909727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BBDCC-755B-B644-94D8-E3677D157AD3}" type="datetimeFigureOut">
              <a:rPr kumimoji="1" lang="ja-JP" altLang="en-US" smtClean="0"/>
              <a:t>2021/9/21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04143" y="9909727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339020" y="9909727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4F041-8491-BD4A-989A-AB94CC9FE4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39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8" r:id="rId1"/>
    <p:sldLayoutId id="2147485759" r:id="rId2"/>
    <p:sldLayoutId id="2147485760" r:id="rId3"/>
    <p:sldLayoutId id="2147485761" r:id="rId4"/>
    <p:sldLayoutId id="2147485762" r:id="rId5"/>
    <p:sldLayoutId id="2147485763" r:id="rId6"/>
    <p:sldLayoutId id="2147485764" r:id="rId7"/>
    <p:sldLayoutId id="2147485765" r:id="rId8"/>
    <p:sldLayoutId id="2147485766" r:id="rId9"/>
    <p:sldLayoutId id="2147485767" r:id="rId10"/>
    <p:sldLayoutId id="2147485768" r:id="rId11"/>
  </p:sldLayoutIdLst>
  <p:txStyles>
    <p:titleStyle>
      <a:lvl1pPr algn="l" defTabSz="567019" rtl="0" eaLnBrk="1" latinLnBrk="0" hangingPunct="1">
        <a:lnSpc>
          <a:spcPct val="90000"/>
        </a:lnSpc>
        <a:spcBef>
          <a:spcPct val="0"/>
        </a:spcBef>
        <a:buNone/>
        <a:defRPr kumimoji="1" sz="27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755" indent="-141755" algn="l" defTabSz="567019" rtl="0" eaLnBrk="1" latinLnBrk="0" hangingPunct="1">
        <a:lnSpc>
          <a:spcPct val="90000"/>
        </a:lnSpc>
        <a:spcBef>
          <a:spcPts val="620"/>
        </a:spcBef>
        <a:buFont typeface="Arial"/>
        <a:buChar char="•"/>
        <a:defRPr kumimoji="1"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25265" indent="-141755" algn="l" defTabSz="567019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08774" indent="-141755" algn="l" defTabSz="567019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kumimoji="1" sz="1240" kern="1200">
          <a:solidFill>
            <a:schemeClr val="tx1"/>
          </a:solidFill>
          <a:latin typeface="+mn-lt"/>
          <a:ea typeface="+mn-ea"/>
          <a:cs typeface="+mn-cs"/>
        </a:defRPr>
      </a:lvl3pPr>
      <a:lvl4pPr marL="992284" indent="-141755" algn="l" defTabSz="567019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275794" indent="-141755" algn="l" defTabSz="567019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559303" indent="-141755" algn="l" defTabSz="567019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842813" indent="-141755" algn="l" defTabSz="567019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2126323" indent="-141755" algn="l" defTabSz="567019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409833" indent="-141755" algn="l" defTabSz="567019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510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701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52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54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1058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4568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8078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E218701-6BD7-E643-822F-6CB7CE39DB59}"/>
              </a:ext>
            </a:extLst>
          </p:cNvPr>
          <p:cNvGrpSpPr/>
          <p:nvPr/>
        </p:nvGrpSpPr>
        <p:grpSpPr>
          <a:xfrm>
            <a:off x="-44917" y="304008"/>
            <a:ext cx="7413213" cy="10246355"/>
            <a:chOff x="-44917" y="304008"/>
            <a:chExt cx="7413213" cy="10246355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CDDFF777-FEB9-454A-965F-5CC85A8B4FBB}"/>
                </a:ext>
              </a:extLst>
            </p:cNvPr>
            <p:cNvGrpSpPr/>
            <p:nvPr/>
          </p:nvGrpSpPr>
          <p:grpSpPr>
            <a:xfrm>
              <a:off x="-44917" y="304008"/>
              <a:ext cx="7413213" cy="10246355"/>
              <a:chOff x="52124" y="188919"/>
              <a:chExt cx="7413213" cy="10246355"/>
            </a:xfrm>
          </p:grpSpPr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90E0A450-FF8F-F642-924E-76A164A17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2575083" y="7636800"/>
                <a:ext cx="2379502" cy="1772388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F78CACB3-9B9A-B849-B33F-D0262AE17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6390" y="3149717"/>
                <a:ext cx="1924561" cy="1997899"/>
              </a:xfrm>
              <a:prstGeom prst="rect">
                <a:avLst/>
              </a:prstGeom>
            </p:spPr>
          </p:pic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4ECECEA0-900E-2346-9AC9-5E0C0CD17588}"/>
                  </a:ext>
                </a:extLst>
              </p:cNvPr>
              <p:cNvSpPr txBox="1"/>
              <p:nvPr/>
            </p:nvSpPr>
            <p:spPr>
              <a:xfrm>
                <a:off x="399016" y="188919"/>
                <a:ext cx="6870629" cy="132343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40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elvetica" charset="0"/>
                  </a:rPr>
                  <a:t>山口大学遺伝子実験施設</a:t>
                </a:r>
                <a:endParaRPr lang="en-US" altLang="ja-JP" sz="4000" dirty="0">
                  <a:latin typeface="Hiragino Kaku Gothic Std W8" panose="020B0800000000000000" pitchFamily="34" charset="-128"/>
                  <a:ea typeface="Hiragino Kaku Gothic Std W8" panose="020B0800000000000000" pitchFamily="34" charset="-128"/>
                  <a:cs typeface="Helvetica" charset="0"/>
                </a:endParaRPr>
              </a:p>
              <a:p>
                <a:pPr algn="ctr"/>
                <a:r>
                  <a:rPr lang="ja-JP" altLang="en-US" sz="40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elvetica" charset="0"/>
                  </a:rPr>
                  <a:t>免疫組織染色受託サービス</a:t>
                </a:r>
                <a:endParaRPr kumimoji="1" lang="en-US" altLang="ja-JP" sz="4000" dirty="0"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472286A-5A50-5B4E-A25D-07917696383F}"/>
                  </a:ext>
                </a:extLst>
              </p:cNvPr>
              <p:cNvSpPr txBox="1"/>
              <p:nvPr/>
            </p:nvSpPr>
            <p:spPr>
              <a:xfrm>
                <a:off x="52124" y="2841734"/>
                <a:ext cx="7413213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charset="2"/>
                  <a:buChar char="u"/>
                </a:pPr>
                <a:r>
                  <a:rPr kumimoji="1" lang="ja-JP" altLang="en-US" sz="2000" dirty="0">
                    <a:ln w="6350">
                      <a:noFill/>
                    </a:ln>
                    <a:solidFill>
                      <a:srgbClr val="7030A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自動染色装置ベンタナディスカバリーウルトラでの自動染色</a:t>
                </a:r>
                <a:endParaRPr lang="en-US" altLang="ja-JP" sz="2000" dirty="0">
                  <a:ln w="6350">
                    <a:noFill/>
                  </a:ln>
                  <a:solidFill>
                    <a:srgbClr val="7030A0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F012A7D6-6002-FB46-AD67-195B35998023}"/>
                  </a:ext>
                </a:extLst>
              </p:cNvPr>
              <p:cNvSpPr txBox="1"/>
              <p:nvPr/>
            </p:nvSpPr>
            <p:spPr>
              <a:xfrm>
                <a:off x="333856" y="9788943"/>
                <a:ext cx="66344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問い合わせ先　〒</a:t>
                </a:r>
                <a:r>
                  <a:rPr lang="en-US" altLang="ja-JP" sz="1200" dirty="0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755-8505 </a:t>
                </a:r>
                <a:r>
                  <a:rPr lang="ja-JP" altLang="en-US" sz="1200" dirty="0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山口県宇部市南小串</a:t>
                </a:r>
                <a:r>
                  <a:rPr lang="en-US" altLang="ja-JP" sz="1200" dirty="0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1-1-1</a:t>
                </a:r>
                <a:br>
                  <a:rPr lang="ja-JP" altLang="en-US" sz="1200" dirty="0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</a:br>
                <a:r>
                  <a:rPr lang="ja-JP" altLang="en-US" sz="1200" dirty="0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山口大学</a:t>
                </a:r>
                <a:r>
                  <a:rPr lang="en-US" altLang="ja-JP" sz="1200" dirty="0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 </a:t>
                </a:r>
                <a:r>
                  <a:rPr lang="ja-JP" altLang="en-US" sz="1200" dirty="0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大学研究推進機構・遺伝子実験施設</a:t>
                </a:r>
                <a:r>
                  <a:rPr kumimoji="1" lang="ja-JP" altLang="en-US" sz="1200" dirty="0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（担当　近藤・渡邉</a:t>
                </a:r>
                <a:r>
                  <a:rPr lang="ja-JP" altLang="en-US" sz="1200" dirty="0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・水上）</a:t>
                </a:r>
                <a:endParaRPr lang="en-US" altLang="ja-JP" sz="1200" dirty="0">
                  <a:latin typeface="Hiragino Kaku Gothic StdN W8" charset="-128"/>
                  <a:ea typeface="Hiragino Kaku Gothic StdN W8" charset="-128"/>
                  <a:cs typeface="Hiragino Kaku Gothic StdN W8" charset="-128"/>
                </a:endParaRPr>
              </a:p>
              <a:p>
                <a:r>
                  <a:rPr lang="en-US" altLang="ja-JP" sz="1200" dirty="0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TEL : 0836-22-2184 E-mail : </a:t>
                </a:r>
                <a:r>
                  <a:rPr lang="en-US" altLang="ja-JP" sz="1200" dirty="0" err="1"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cgryu@yamaguchi-u.ac.jp</a:t>
                </a:r>
                <a:endParaRPr lang="ja-JP" altLang="en-US" sz="1200" dirty="0">
                  <a:latin typeface="Hiragino Kaku Gothic StdN W8" charset="-128"/>
                  <a:ea typeface="Hiragino Kaku Gothic StdN W8" charset="-128"/>
                  <a:cs typeface="Hiragino Kaku Gothic StdN W8" charset="-128"/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B472286A-5A50-5B4E-A25D-07917696383F}"/>
                  </a:ext>
                </a:extLst>
              </p:cNvPr>
              <p:cNvSpPr txBox="1"/>
              <p:nvPr/>
            </p:nvSpPr>
            <p:spPr>
              <a:xfrm>
                <a:off x="2918912" y="7311724"/>
                <a:ext cx="1679640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r>
                  <a:rPr lang="en-US" altLang="ja-JP" sz="2400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DAB </a:t>
                </a:r>
                <a:r>
                  <a:rPr lang="ja-JP" altLang="en-US" sz="2400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染色</a:t>
                </a:r>
                <a:endParaRPr lang="en-US" altLang="ja-JP" sz="2400" dirty="0">
                  <a:ln w="6350">
                    <a:noFill/>
                  </a:ln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</p:txBody>
          </p:sp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CEF65FE8-2EF6-4140-B1AC-AA00D69C438E}"/>
                  </a:ext>
                </a:extLst>
              </p:cNvPr>
              <p:cNvGrpSpPr/>
              <p:nvPr/>
            </p:nvGrpSpPr>
            <p:grpSpPr>
              <a:xfrm>
                <a:off x="4805324" y="7297696"/>
                <a:ext cx="2298927" cy="2311136"/>
                <a:chOff x="4839668" y="7520020"/>
                <a:chExt cx="2298927" cy="2311136"/>
              </a:xfrm>
            </p:grpSpPr>
            <p:pic>
              <p:nvPicPr>
                <p:cNvPr id="8" name="図 7">
                  <a:extLst>
                    <a:ext uri="{FF2B5EF4-FFF2-40B4-BE49-F238E27FC236}">
                      <a16:creationId xmlns:a16="http://schemas.microsoft.com/office/drawing/2014/main" id="{6572E849-A166-2A46-A24C-ED65E0D20E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39668" y="7534048"/>
                  <a:ext cx="2168589" cy="2256505"/>
                </a:xfrm>
                <a:prstGeom prst="rect">
                  <a:avLst/>
                </a:prstGeom>
              </p:spPr>
            </p:pic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B472286A-5A50-5B4E-A25D-07917696383F}"/>
                    </a:ext>
                  </a:extLst>
                </p:cNvPr>
                <p:cNvSpPr txBox="1"/>
                <p:nvPr/>
              </p:nvSpPr>
              <p:spPr>
                <a:xfrm>
                  <a:off x="5283838" y="7520020"/>
                  <a:ext cx="1556640" cy="461665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charset="2"/>
                    <a:buNone/>
                    <a:tabLst/>
                    <a:defRPr/>
                  </a:pPr>
                  <a:r>
                    <a:rPr lang="ja-JP" altLang="en-US" sz="2400">
                      <a:ln w="6350">
                        <a:noFill/>
                      </a:ln>
                      <a:solidFill>
                        <a:schemeClr val="bg1"/>
                      </a:solidFill>
                      <a:latin typeface="Hiragino Kaku Gothic Std W8" panose="020B0800000000000000" pitchFamily="34" charset="-128"/>
                      <a:ea typeface="Hiragino Kaku Gothic Std W8" panose="020B0800000000000000" pitchFamily="34" charset="-128"/>
                    </a:rPr>
                    <a:t>蛍光</a:t>
                  </a:r>
                  <a:r>
                    <a:rPr lang="ja-JP" altLang="en-US" sz="2400" dirty="0">
                      <a:ln w="6350">
                        <a:noFill/>
                      </a:ln>
                      <a:solidFill>
                        <a:schemeClr val="bg1"/>
                      </a:solidFill>
                      <a:latin typeface="Hiragino Kaku Gothic Std W8" panose="020B0800000000000000" pitchFamily="34" charset="-128"/>
                      <a:ea typeface="Hiragino Kaku Gothic Std W8" panose="020B0800000000000000" pitchFamily="34" charset="-128"/>
                    </a:rPr>
                    <a:t>染色</a:t>
                  </a:r>
                  <a:endParaRPr lang="en-US" altLang="ja-JP" sz="2400" dirty="0">
                    <a:ln w="6350">
                      <a:noFill/>
                    </a:ln>
                    <a:solidFill>
                      <a:schemeClr val="bg1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472286A-5A50-5B4E-A25D-07917696383F}"/>
                    </a:ext>
                  </a:extLst>
                </p:cNvPr>
                <p:cNvSpPr txBox="1"/>
                <p:nvPr/>
              </p:nvSpPr>
              <p:spPr>
                <a:xfrm>
                  <a:off x="4892144" y="9461824"/>
                  <a:ext cx="2246451" cy="369332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342900" indent="-342900" defTabSz="914400">
                    <a:defRPr/>
                  </a:pPr>
                  <a:r>
                    <a:rPr lang="ja-JP" altLang="en-US">
                      <a:ln w="6350">
                        <a:noFill/>
                      </a:ln>
                      <a:solidFill>
                        <a:schemeClr val="bg1"/>
                      </a:solidFill>
                      <a:latin typeface="Hiragino Kaku Gothic Std W8" panose="020B0800000000000000" pitchFamily="34" charset="-128"/>
                      <a:ea typeface="Hiragino Kaku Gothic Std W8" panose="020B0800000000000000" pitchFamily="34" charset="-128"/>
                    </a:rPr>
                    <a:t>乳癌</a:t>
                  </a:r>
                  <a:r>
                    <a:rPr lang="en-US" altLang="ja-JP" dirty="0">
                      <a:ln w="6350">
                        <a:noFill/>
                      </a:ln>
                      <a:solidFill>
                        <a:srgbClr val="FF0000"/>
                      </a:solidFill>
                      <a:latin typeface="Hiragino Kaku Gothic Std W8" panose="020B0800000000000000" pitchFamily="34" charset="-128"/>
                      <a:ea typeface="Hiragino Kaku Gothic Std W8" panose="020B0800000000000000" pitchFamily="34" charset="-128"/>
                    </a:rPr>
                    <a:t>:CK8</a:t>
                  </a:r>
                  <a:r>
                    <a:rPr lang="ja-JP" altLang="en-US">
                      <a:ln w="6350">
                        <a:noFill/>
                      </a:ln>
                      <a:solidFill>
                        <a:srgbClr val="FF0000"/>
                      </a:solidFill>
                      <a:latin typeface="Hiragino Kaku Gothic Std W8" panose="020B0800000000000000" pitchFamily="34" charset="-128"/>
                      <a:ea typeface="Hiragino Kaku Gothic Std W8" panose="020B0800000000000000" pitchFamily="34" charset="-128"/>
                    </a:rPr>
                    <a:t>赤</a:t>
                  </a:r>
                  <a:r>
                    <a:rPr lang="en-US" altLang="ja-JP" dirty="0">
                      <a:ln w="6350">
                        <a:noFill/>
                      </a:ln>
                      <a:solidFill>
                        <a:srgbClr val="FF0000"/>
                      </a:solidFill>
                      <a:latin typeface="Hiragino Kaku Gothic Std W8" panose="020B0800000000000000" pitchFamily="34" charset="-128"/>
                      <a:ea typeface="Hiragino Kaku Gothic Std W8" panose="020B0800000000000000" pitchFamily="34" charset="-128"/>
                    </a:rPr>
                    <a:t> </a:t>
                  </a:r>
                  <a:r>
                    <a:rPr lang="en-US" altLang="ja-JP" dirty="0">
                      <a:ln w="6350">
                        <a:noFill/>
                      </a:ln>
                      <a:solidFill>
                        <a:srgbClr val="00FB92"/>
                      </a:solidFill>
                      <a:latin typeface="Hiragino Kaku Gothic Std W8" panose="020B0800000000000000" pitchFamily="34" charset="-128"/>
                      <a:ea typeface="Hiragino Kaku Gothic Std W8" panose="020B0800000000000000" pitchFamily="34" charset="-128"/>
                    </a:rPr>
                    <a:t>ER</a:t>
                  </a:r>
                  <a:r>
                    <a:rPr lang="ja-JP" altLang="en-US">
                      <a:ln w="6350">
                        <a:noFill/>
                      </a:ln>
                      <a:solidFill>
                        <a:srgbClr val="00FB92"/>
                      </a:solidFill>
                      <a:latin typeface="Hiragino Kaku Gothic Std W8" panose="020B0800000000000000" pitchFamily="34" charset="-128"/>
                      <a:ea typeface="Hiragino Kaku Gothic Std W8" panose="020B0800000000000000" pitchFamily="34" charset="-128"/>
                    </a:rPr>
                    <a:t>緑</a:t>
                  </a:r>
                  <a:endParaRPr lang="en-US" altLang="ja-JP" dirty="0">
                    <a:ln w="6350">
                      <a:noFill/>
                    </a:ln>
                    <a:solidFill>
                      <a:srgbClr val="00FB92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endParaRPr>
                </a:p>
              </p:txBody>
            </p:sp>
          </p:grp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6972A2E-8EBD-2D4F-B066-615D3E189B86}"/>
                  </a:ext>
                </a:extLst>
              </p:cNvPr>
              <p:cNvSpPr txBox="1"/>
              <p:nvPr/>
            </p:nvSpPr>
            <p:spPr>
              <a:xfrm>
                <a:off x="4452446" y="9775749"/>
                <a:ext cx="28007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200">
                    <a:solidFill>
                      <a:srgbClr val="0432FF"/>
                    </a:solidFill>
                    <a:latin typeface="Hiragino Kaku Gothic StdN W8" charset="-128"/>
                    <a:ea typeface="Hiragino Kaku Gothic StdN W8" charset="-128"/>
                    <a:cs typeface="Hiragino Kaku Gothic StdN W8" charset="-128"/>
                  </a:rPr>
                  <a:t>まずはメールか電話でご相談ください</a:t>
                </a: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B472286A-5A50-5B4E-A25D-07917696383F}"/>
                  </a:ext>
                </a:extLst>
              </p:cNvPr>
              <p:cNvSpPr txBox="1"/>
              <p:nvPr/>
            </p:nvSpPr>
            <p:spPr>
              <a:xfrm>
                <a:off x="245919" y="2063930"/>
                <a:ext cx="7176822" cy="769441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r>
                  <a:rPr lang="ja-JP" altLang="en-US" sz="200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固定液に入れた組織サンプルを提出するだけ</a:t>
                </a:r>
                <a:endParaRPr lang="en-US" altLang="ja-JP" sz="2000" dirty="0">
                  <a:ln w="6350">
                    <a:noFill/>
                  </a:ln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  <a:p>
                <a:pPr marL="342900" marR="0" lvl="0" indent="-34290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r>
                  <a:rPr lang="ja-JP" altLang="en-US" sz="240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病理検査と同レベルの免疫染色を受託</a:t>
                </a:r>
                <a:endParaRPr lang="en-US" altLang="ja-JP" sz="2400" dirty="0">
                  <a:ln w="6350">
                    <a:noFill/>
                  </a:ln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3B78885-3EF4-EB40-8592-15DF449D03DE}"/>
                  </a:ext>
                </a:extLst>
              </p:cNvPr>
              <p:cNvSpPr txBox="1"/>
              <p:nvPr/>
            </p:nvSpPr>
            <p:spPr>
              <a:xfrm>
                <a:off x="1358456" y="1563185"/>
                <a:ext cx="4756430" cy="461665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2021</a:t>
                </a:r>
                <a:r>
                  <a:rPr kumimoji="1" lang="ja-JP" altLang="en-US" sz="240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年</a:t>
                </a:r>
                <a:r>
                  <a:rPr kumimoji="1" lang="en-US" altLang="ja-JP" sz="2400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9</a:t>
                </a:r>
                <a:r>
                  <a:rPr kumimoji="1" lang="ja-JP" altLang="en-US" sz="240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月受注から料金値下げ</a:t>
                </a:r>
              </a:p>
            </p:txBody>
          </p:sp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FACFFE07-A215-934C-AA17-2938A9CCD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7167" y="3230551"/>
                <a:ext cx="4245093" cy="1825475"/>
              </a:xfrm>
              <a:prstGeom prst="rect">
                <a:avLst/>
              </a:prstGeom>
            </p:spPr>
          </p:pic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08C11868-78E8-2749-B3D3-8BAFBD2BCADF}"/>
                  </a:ext>
                </a:extLst>
              </p:cNvPr>
              <p:cNvSpPr txBox="1"/>
              <p:nvPr/>
            </p:nvSpPr>
            <p:spPr>
              <a:xfrm>
                <a:off x="400132" y="5198069"/>
                <a:ext cx="6603391" cy="18502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cmpd="dbl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260"/>
                  </a:lnSpc>
                </a:pPr>
                <a:r>
                  <a:rPr lang="ja-JP" altLang="en-US" sz="2000" dirty="0">
                    <a:ln w="6350">
                      <a:noFill/>
                    </a:ln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受託料金</a:t>
                </a:r>
                <a:endParaRPr lang="en-US" altLang="ja-JP" sz="2000" dirty="0">
                  <a:ln w="6350">
                    <a:noFill/>
                  </a:ln>
                  <a:solidFill>
                    <a:srgbClr val="FF0000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  <a:p>
                <a:pPr>
                  <a:lnSpc>
                    <a:spcPts val="2260"/>
                  </a:lnSpc>
                </a:pP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固定組織から切片作製　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2000 </a:t>
                </a: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円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/</a:t>
                </a: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枚追加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 +200 </a:t>
                </a: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円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/</a:t>
                </a: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枚</a:t>
                </a:r>
                <a:endParaRPr lang="en-US" altLang="ja-JP" dirty="0">
                  <a:ln w="6350">
                    <a:noFill/>
                  </a:ln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  <a:p>
                <a:pPr>
                  <a:lnSpc>
                    <a:spcPts val="2260"/>
                  </a:lnSpc>
                </a:pP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DAB</a:t>
                </a:r>
                <a:r>
                  <a:rPr lang="ja-JP" altLang="en-US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染色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 3300 </a:t>
                </a: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円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/</a:t>
                </a: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枚</a:t>
                </a:r>
                <a:endParaRPr lang="en-US" altLang="ja-JP" dirty="0">
                  <a:ln w="6350">
                    <a:noFill/>
                  </a:ln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  <a:p>
                <a:pPr>
                  <a:lnSpc>
                    <a:spcPts val="2260"/>
                  </a:lnSpc>
                </a:pPr>
                <a:r>
                  <a:rPr lang="ja-JP" altLang="en-US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蛍光染色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 3900 </a:t>
                </a: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円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/</a:t>
                </a: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枚</a:t>
                </a:r>
                <a:endParaRPr lang="en-US" altLang="ja-JP" dirty="0">
                  <a:ln w="6350">
                    <a:noFill/>
                  </a:ln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  <a:p>
                <a:pPr>
                  <a:lnSpc>
                    <a:spcPts val="2260"/>
                  </a:lnSpc>
                </a:pP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蛍光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1</a:t>
                </a:r>
                <a:r>
                  <a:rPr lang="ja-JP" altLang="en-US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色追加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 +3900 </a:t>
                </a: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円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/</a:t>
                </a: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色</a:t>
                </a:r>
                <a:endParaRPr lang="en-US" altLang="ja-JP" dirty="0">
                  <a:ln w="6350">
                    <a:noFill/>
                  </a:ln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  <a:p>
                <a:pPr>
                  <a:lnSpc>
                    <a:spcPts val="2260"/>
                  </a:lnSpc>
                </a:pPr>
                <a:r>
                  <a:rPr lang="ja-JP" altLang="en-US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可視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1</a:t>
                </a:r>
                <a:r>
                  <a:rPr lang="ja-JP" altLang="en-US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色追加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 +3800 </a:t>
                </a:r>
                <a:r>
                  <a:rPr lang="ja-JP" altLang="en-US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円</a:t>
                </a:r>
                <a:r>
                  <a:rPr lang="en-US" altLang="ja-JP" dirty="0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/</a:t>
                </a:r>
                <a:r>
                  <a:rPr lang="ja-JP" altLang="en-US">
                    <a:ln w="6350">
                      <a:noFill/>
                    </a:ln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色</a:t>
                </a:r>
                <a:endParaRPr lang="en-US" altLang="ja-JP" dirty="0">
                  <a:ln w="6350">
                    <a:noFill/>
                  </a:ln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06C50D9F-CD44-3E47-B31C-D9BB86FA907C}"/>
                  </a:ext>
                </a:extLst>
              </p:cNvPr>
              <p:cNvSpPr txBox="1"/>
              <p:nvPr/>
            </p:nvSpPr>
            <p:spPr>
              <a:xfrm>
                <a:off x="2933826" y="9294294"/>
                <a:ext cx="1649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卵巣</a:t>
                </a:r>
                <a:r>
                  <a:rPr kumimoji="1" lang="en-US" altLang="ja-JP" dirty="0">
                    <a:solidFill>
                      <a:schemeClr val="accent2">
                        <a:lumMod val="75000"/>
                      </a:schemeClr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:TAGLN</a:t>
                </a:r>
                <a:endParaRPr kumimoji="1" lang="ja-JP" altLang="en-US">
                  <a:solidFill>
                    <a:schemeClr val="accent2">
                      <a:lumMod val="75000"/>
                    </a:schemeClr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</p:txBody>
          </p:sp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9B94744D-0262-2F45-8B35-4A391E3B5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147" y="7641526"/>
                <a:ext cx="2219441" cy="1671109"/>
              </a:xfrm>
              <a:prstGeom prst="rect">
                <a:avLst/>
              </a:prstGeom>
            </p:spPr>
          </p:pic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2535AF63-3F0E-C144-97E4-4476B17C18C4}"/>
                  </a:ext>
                </a:extLst>
              </p:cNvPr>
              <p:cNvSpPr txBox="1"/>
              <p:nvPr/>
            </p:nvSpPr>
            <p:spPr>
              <a:xfrm>
                <a:off x="739346" y="9312635"/>
                <a:ext cx="146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マウス心臓</a:t>
                </a: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5B5E0002-14FE-4442-8957-FCC7B59D84C9}"/>
                  </a:ext>
                </a:extLst>
              </p:cNvPr>
              <p:cNvSpPr txBox="1"/>
              <p:nvPr/>
            </p:nvSpPr>
            <p:spPr>
              <a:xfrm>
                <a:off x="846144" y="7267144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ＨＥ染色</a:t>
                </a:r>
              </a:p>
            </p:txBody>
          </p:sp>
        </p:grpSp>
        <p:sp>
          <p:nvSpPr>
            <p:cNvPr id="2" name="テキスト ボックス 1"/>
            <p:cNvSpPr txBox="1"/>
            <p:nvPr/>
          </p:nvSpPr>
          <p:spPr>
            <a:xfrm>
              <a:off x="3297354" y="5902109"/>
              <a:ext cx="1566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2300 </a:t>
              </a:r>
              <a:r>
                <a:rPr lang="ja-JP" altLang="en-US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円</a:t>
              </a:r>
              <a:r>
                <a:rPr lang="en-US" altLang="ja-JP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/</a:t>
              </a:r>
              <a:r>
                <a:rPr lang="ja-JP" altLang="en-US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枚</a:t>
              </a:r>
              <a:endParaRPr lang="en-US" altLang="ja-JP" dirty="0">
                <a:ln w="6350">
                  <a:noFill/>
                </a:ln>
                <a:solidFill>
                  <a:srgbClr val="0432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3205750" y="6212996"/>
              <a:ext cx="1566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2900 </a:t>
              </a:r>
              <a:r>
                <a:rPr lang="ja-JP" altLang="en-US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円</a:t>
              </a:r>
              <a:r>
                <a:rPr lang="en-US" altLang="ja-JP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/</a:t>
              </a:r>
              <a:r>
                <a:rPr lang="ja-JP" altLang="en-US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枚</a:t>
              </a:r>
              <a:endParaRPr lang="en-US" altLang="ja-JP" dirty="0">
                <a:ln w="6350">
                  <a:noFill/>
                </a:ln>
                <a:solidFill>
                  <a:srgbClr val="0432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585861" y="6517803"/>
              <a:ext cx="1566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2900 </a:t>
              </a:r>
              <a:r>
                <a:rPr lang="ja-JP" altLang="en-US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円</a:t>
              </a:r>
              <a:r>
                <a:rPr lang="en-US" altLang="ja-JP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/</a:t>
              </a:r>
              <a:r>
                <a:rPr lang="ja-JP" altLang="en-US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枚</a:t>
              </a:r>
              <a:endParaRPr lang="en-US" altLang="ja-JP" dirty="0">
                <a:ln w="6350">
                  <a:noFill/>
                </a:ln>
                <a:solidFill>
                  <a:srgbClr val="0432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653462" y="6787715"/>
              <a:ext cx="1566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3800 </a:t>
              </a:r>
              <a:r>
                <a:rPr lang="ja-JP" altLang="en-US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円</a:t>
              </a:r>
              <a:r>
                <a:rPr lang="en-US" altLang="ja-JP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/</a:t>
              </a:r>
              <a:r>
                <a:rPr lang="ja-JP" altLang="en-US" dirty="0">
                  <a:ln w="6350">
                    <a:noFill/>
                  </a:ln>
                  <a:solidFill>
                    <a:srgbClr val="0432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枚</a:t>
              </a:r>
              <a:endParaRPr lang="en-US" altLang="ja-JP" dirty="0">
                <a:ln w="6350">
                  <a:noFill/>
                </a:ln>
                <a:solidFill>
                  <a:srgbClr val="0432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endParaRPr>
            </a:p>
          </p:txBody>
        </p:sp>
        <p:sp>
          <p:nvSpPr>
            <p:cNvPr id="9" name="ストライプ矢印 8"/>
            <p:cNvSpPr/>
            <p:nvPr/>
          </p:nvSpPr>
          <p:spPr>
            <a:xfrm>
              <a:off x="2920301" y="5941620"/>
              <a:ext cx="388054" cy="246149"/>
            </a:xfrm>
            <a:prstGeom prst="striped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ストライプ矢印 52"/>
            <p:cNvSpPr/>
            <p:nvPr/>
          </p:nvSpPr>
          <p:spPr>
            <a:xfrm>
              <a:off x="2863498" y="6244607"/>
              <a:ext cx="388054" cy="246149"/>
            </a:xfrm>
            <a:prstGeom prst="striped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ストライプ矢印 53"/>
            <p:cNvSpPr/>
            <p:nvPr/>
          </p:nvSpPr>
          <p:spPr>
            <a:xfrm>
              <a:off x="3353327" y="6559201"/>
              <a:ext cx="286303" cy="246149"/>
            </a:xfrm>
            <a:prstGeom prst="striped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A67DE06-8454-914A-93FE-9B977BAE5BA3}"/>
                </a:ext>
              </a:extLst>
            </p:cNvPr>
            <p:cNvSpPr txBox="1"/>
            <p:nvPr/>
          </p:nvSpPr>
          <p:spPr>
            <a:xfrm>
              <a:off x="1043351" y="3553323"/>
              <a:ext cx="54729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20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免疫染色キャンペーン</a:t>
              </a:r>
              <a:endParaRPr kumimoji="1" lang="en-US" altLang="ja-JP" sz="3200" dirty="0">
                <a:solidFill>
                  <a:srgbClr val="FF0000"/>
                </a:solidFill>
                <a:highlight>
                  <a:srgbClr val="D0EDEC"/>
                </a:highlight>
                <a:latin typeface="Hiragino Kaku Gothic Std W8" panose="020B0800000000000000" pitchFamily="34" charset="-128"/>
                <a:ea typeface="Hiragino Kaku Gothic Std W8" panose="020B0800000000000000" pitchFamily="34" charset="-128"/>
              </a:endParaRPr>
            </a:p>
            <a:p>
              <a:pPr algn="ctr"/>
              <a:r>
                <a:rPr kumimoji="1" lang="en-US" altLang="ja-JP" sz="3200" dirty="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9</a:t>
              </a:r>
              <a:r>
                <a:rPr kumimoji="1" lang="ja-JP" altLang="en-US" sz="320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月</a:t>
              </a:r>
              <a:r>
                <a:rPr kumimoji="1" lang="en-US" altLang="ja-JP" sz="3200" dirty="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20</a:t>
              </a:r>
              <a:r>
                <a:rPr kumimoji="1" lang="ja-JP" altLang="en-US" sz="320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日</a:t>
              </a:r>
              <a:r>
                <a:rPr kumimoji="1" lang="en-US" altLang="ja-JP" sz="3200" dirty="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-10</a:t>
              </a:r>
              <a:r>
                <a:rPr kumimoji="1" lang="ja-JP" altLang="en-US" sz="320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月</a:t>
              </a:r>
              <a:r>
                <a:rPr kumimoji="1" lang="en-US" altLang="ja-JP" sz="3200" dirty="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30</a:t>
              </a:r>
              <a:r>
                <a:rPr kumimoji="1" lang="ja-JP" altLang="en-US" sz="320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日受注分</a:t>
              </a:r>
              <a:endParaRPr kumimoji="1" lang="en-US" altLang="ja-JP" sz="3200" dirty="0">
                <a:solidFill>
                  <a:srgbClr val="FF0000"/>
                </a:solidFill>
                <a:highlight>
                  <a:srgbClr val="D0EDEC"/>
                </a:highlight>
                <a:latin typeface="Hiragino Kaku Gothic Std W8" panose="020B0800000000000000" pitchFamily="34" charset="-128"/>
                <a:ea typeface="Hiragino Kaku Gothic Std W8" panose="020B0800000000000000" pitchFamily="34" charset="-128"/>
              </a:endParaRPr>
            </a:p>
            <a:p>
              <a:pPr algn="ctr"/>
              <a:r>
                <a:rPr kumimoji="1" lang="ja-JP" altLang="en-US" sz="320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すべて</a:t>
              </a:r>
              <a:r>
                <a:rPr kumimoji="1" lang="en-US" altLang="ja-JP" sz="3200" dirty="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10</a:t>
              </a:r>
              <a:r>
                <a:rPr kumimoji="1" lang="ja-JP" altLang="en-US" sz="320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％</a:t>
              </a:r>
              <a:r>
                <a:rPr kumimoji="1" lang="en-US" altLang="ja-JP" sz="3200" dirty="0">
                  <a:solidFill>
                    <a:srgbClr val="FF0000"/>
                  </a:solidFill>
                  <a:highlight>
                    <a:srgbClr val="D0EDEC"/>
                  </a:highlight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OFF</a:t>
              </a:r>
              <a:endParaRPr kumimoji="1" lang="ja-JP" altLang="en-US" sz="3200">
                <a:solidFill>
                  <a:srgbClr val="FF0000"/>
                </a:solidFill>
                <a:highlight>
                  <a:srgbClr val="D0EDEC"/>
                </a:highlight>
                <a:latin typeface="Hiragino Kaku Gothic Std W8" panose="020B0800000000000000" pitchFamily="34" charset="-128"/>
                <a:ea typeface="Hiragino Kaku Gothic Std W8" panose="020B0800000000000000" pitchFamily="34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67E3142-0567-6140-A666-632F2903549B}"/>
                </a:ext>
              </a:extLst>
            </p:cNvPr>
            <p:cNvSpPr txBox="1"/>
            <p:nvPr/>
          </p:nvSpPr>
          <p:spPr>
            <a:xfrm>
              <a:off x="5117269" y="5987232"/>
              <a:ext cx="175400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>
                  <a:solidFill>
                    <a:srgbClr val="FF0000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キャンペーン</a:t>
              </a:r>
              <a:endParaRPr kumimoji="1" lang="en-US" altLang="ja-JP" dirty="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endParaRPr>
            </a:p>
            <a:p>
              <a:pPr algn="ctr"/>
              <a:r>
                <a:rPr kumimoji="1" lang="ja-JP" altLang="en-US">
                  <a:solidFill>
                    <a:srgbClr val="FF0000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期間はさらに</a:t>
              </a:r>
              <a:endParaRPr kumimoji="1" lang="en-US" altLang="ja-JP" dirty="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endParaRPr>
            </a:p>
            <a:p>
              <a:pPr algn="ctr"/>
              <a:r>
                <a:rPr kumimoji="1" lang="ja-JP" altLang="en-US">
                  <a:solidFill>
                    <a:srgbClr val="FF0000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全て</a:t>
              </a:r>
              <a:r>
                <a:rPr kumimoji="1" lang="en-US" altLang="ja-JP" dirty="0">
                  <a:solidFill>
                    <a:srgbClr val="FF0000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10</a:t>
              </a:r>
              <a:r>
                <a:rPr kumimoji="1" lang="ja-JP" altLang="en-US">
                  <a:solidFill>
                    <a:srgbClr val="FF0000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％</a:t>
              </a:r>
              <a:r>
                <a:rPr kumimoji="1" lang="en-US" altLang="ja-JP" dirty="0">
                  <a:solidFill>
                    <a:srgbClr val="FF0000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rPr>
                <a:t>OFF</a:t>
              </a:r>
            </a:p>
          </p:txBody>
        </p:sp>
        <p:sp>
          <p:nvSpPr>
            <p:cNvPr id="57" name="ストライプ矢印 56">
              <a:extLst>
                <a:ext uri="{FF2B5EF4-FFF2-40B4-BE49-F238E27FC236}">
                  <a16:creationId xmlns:a16="http://schemas.microsoft.com/office/drawing/2014/main" id="{B1928E1D-4236-A34C-8237-BAAA86631E16}"/>
                </a:ext>
              </a:extLst>
            </p:cNvPr>
            <p:cNvSpPr/>
            <p:nvPr/>
          </p:nvSpPr>
          <p:spPr>
            <a:xfrm>
              <a:off x="3383147" y="6823123"/>
              <a:ext cx="251096" cy="249487"/>
            </a:xfrm>
            <a:prstGeom prst="striped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1871920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21755</TotalTime>
  <Words>196</Words>
  <Application>Microsoft Macintosh PowerPoint</Application>
  <PresentationFormat>ユーザー設定</PresentationFormat>
  <Paragraphs>31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Hiragino Kaku Gothic Std W8</vt:lpstr>
      <vt:lpstr>Hiragino Kaku Gothic StdN W8</vt:lpstr>
      <vt:lpstr>Yu Gothic</vt:lpstr>
      <vt:lpstr>Yu Gothic Light</vt:lpstr>
      <vt:lpstr>Arial</vt:lpstr>
      <vt:lpstr>Wingdings</vt:lpstr>
      <vt:lpstr>ホワイト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idenshikyoukansitu1</dc:creator>
  <cp:lastModifiedBy>mizukami yoichi</cp:lastModifiedBy>
  <cp:revision>178</cp:revision>
  <cp:lastPrinted>2021-09-21T01:37:29Z</cp:lastPrinted>
  <dcterms:created xsi:type="dcterms:W3CDTF">2018-10-05T02:14:02Z</dcterms:created>
  <dcterms:modified xsi:type="dcterms:W3CDTF">2021-09-21T01:49:36Z</dcterms:modified>
</cp:coreProperties>
</file>